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PT Serif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Tahoma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PTSerif-regular.fntdata"/><Relationship Id="rId25" Type="http://schemas.openxmlformats.org/officeDocument/2006/relationships/slide" Target="slides/slide19.xml"/><Relationship Id="rId28" Type="http://schemas.openxmlformats.org/officeDocument/2006/relationships/font" Target="fonts/PTSerif-italic.fntdata"/><Relationship Id="rId27" Type="http://schemas.openxmlformats.org/officeDocument/2006/relationships/font" Target="fonts/PTSerif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TSerif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7.xml"/><Relationship Id="rId35" Type="http://schemas.openxmlformats.org/officeDocument/2006/relationships/font" Target="fonts/Tahoma-bold.fntdata"/><Relationship Id="rId12" Type="http://schemas.openxmlformats.org/officeDocument/2006/relationships/slide" Target="slides/slide6.xml"/><Relationship Id="rId34" Type="http://schemas.openxmlformats.org/officeDocument/2006/relationships/font" Target="fonts/Tahoma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fohio.org/resources/item/early-world-of-learning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fohio.org/campus/learning-pathways/course/world-book-early-learning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nfohio.org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fohio.org/resources/item/early-world-of-learning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zoom.us/j/94398398277?from=addon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9aecea05e_0_1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gc9aecea05e_0_1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rgbClr val="172B4D"/>
                </a:solidFill>
                <a:highlight>
                  <a:srgbClr val="FFFFFF"/>
                </a:highlight>
              </a:rPr>
              <a:t>These slides were provided by and created by World Book. INFOhio added a few directional slides to help users know how to get to the resources and how to learn more through the Learning Pathways Classes.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9aecea05e_0_6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gc9aecea05e_0_6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9aecea05e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9aecea05e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9aecea05e_0_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9aecea05e_0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9aecea05e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9aecea05e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2b63e832a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ge2b63e832a_2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r>
              <a:rPr lang="en" u="sng">
                <a:solidFill>
                  <a:srgbClr val="0066FF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https://infohio.org/resources/item/early-world-of-learning</a:t>
            </a:r>
            <a:r>
              <a:rPr lang="en">
                <a:solidFill>
                  <a:schemeClr val="dk1"/>
                </a:solidFill>
              </a:rPr>
              <a:t> (INFOhio’s information page)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2b63e82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e2b63e82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2b63e826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2b63e826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eced54a7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eced54a7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https://infohio.org/campus/learning-pathways/course/world-book-early-learning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2b63e826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2b63e826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addition to what you will find on the INFOhio information page for World Book Early Learning, World Book has additional videos and tutorials that may be helpful.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c0e3b5cde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c0e3b5cde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c0e3b5cde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c0e3b5cde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*This slide has animation. Use Present mode to view.*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find the World Book Early Learning resource on the INFOhio website go to the INFOhio homepage: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https://www.infohio.org</a:t>
            </a:r>
            <a:r>
              <a:rPr lang="en"/>
              <a:t>. Click the Ages 3-5 button or Grades K-5 button. The i button will give further training and support for the resource, or click anywhere on the resource box to open the resource.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9aecea05e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9aecea05e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more information/talking points, check here-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https://infohio.org/resources/item/early-world-of-learning</a:t>
            </a:r>
            <a:r>
              <a:rPr lang="en"/>
              <a:t> (INFOhio’s information page)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2af4ed79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e2af4ed79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more information/talking points, check here-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https://zoom.us/j/94398398277?from=addon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9aecea05e_0_1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gc9aecea05e_0_1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9aecea05e_0_6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gc9aecea05e_0_6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922cabdd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gc922cabdda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9aecea05e_0_6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gc9aecea05e_0_6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9aecea05e_0_6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9" name="Google Shape;179;gc9aecea05e_0_6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(3)">
  <p:cSld name="TITLE_AND_BODY_1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>
            <p:ph idx="2" type="pic"/>
          </p:nvPr>
        </p:nvSpPr>
        <p:spPr>
          <a:xfrm>
            <a:off x="4999939" y="-6744"/>
            <a:ext cx="1522500" cy="17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52" name="Google Shape;52;p13"/>
          <p:cNvSpPr/>
          <p:nvPr>
            <p:ph idx="3" type="pic"/>
          </p:nvPr>
        </p:nvSpPr>
        <p:spPr>
          <a:xfrm>
            <a:off x="6523072" y="-13164"/>
            <a:ext cx="19164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53" name="Google Shape;53;p13"/>
          <p:cNvSpPr/>
          <p:nvPr>
            <p:ph idx="4" type="pic"/>
          </p:nvPr>
        </p:nvSpPr>
        <p:spPr>
          <a:xfrm>
            <a:off x="4999939" y="1752336"/>
            <a:ext cx="1524000" cy="21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54" name="Google Shape;54;p13"/>
          <p:cNvSpPr/>
          <p:nvPr>
            <p:ph idx="5" type="pic"/>
          </p:nvPr>
        </p:nvSpPr>
        <p:spPr>
          <a:xfrm>
            <a:off x="4995176" y="3911534"/>
            <a:ext cx="34449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55" name="Google Shape;55;p13"/>
          <p:cNvSpPr/>
          <p:nvPr>
            <p:ph idx="6" type="pic"/>
          </p:nvPr>
        </p:nvSpPr>
        <p:spPr>
          <a:xfrm>
            <a:off x="6520689" y="2667011"/>
            <a:ext cx="1919400" cy="12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56" name="Google Shape;56;p13"/>
          <p:cNvSpPr txBox="1"/>
          <p:nvPr/>
        </p:nvSpPr>
        <p:spPr>
          <a:xfrm>
            <a:off x="8282160" y="4794885"/>
            <a:ext cx="22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rPr>
              <a:t>‹#›</a:t>
            </a:fld>
            <a:endParaRPr b="0" i="0" sz="1400" u="none" cap="none" strike="noStrike">
              <a:solidFill>
                <a:srgbClr val="2958BD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(3)" type="tx">
  <p:cSld name="TITLE_AND_BODY"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>
            <p:ph idx="2" type="pic"/>
          </p:nvPr>
        </p:nvSpPr>
        <p:spPr>
          <a:xfrm>
            <a:off x="4999939" y="-6744"/>
            <a:ext cx="1522500" cy="17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65" name="Google Shape;65;p15"/>
          <p:cNvSpPr/>
          <p:nvPr>
            <p:ph idx="3" type="pic"/>
          </p:nvPr>
        </p:nvSpPr>
        <p:spPr>
          <a:xfrm>
            <a:off x="6523072" y="-13164"/>
            <a:ext cx="19164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66" name="Google Shape;66;p15"/>
          <p:cNvSpPr/>
          <p:nvPr>
            <p:ph idx="4" type="pic"/>
          </p:nvPr>
        </p:nvSpPr>
        <p:spPr>
          <a:xfrm>
            <a:off x="4999939" y="1752336"/>
            <a:ext cx="1524000" cy="21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67" name="Google Shape;67;p15"/>
          <p:cNvSpPr/>
          <p:nvPr>
            <p:ph idx="5" type="pic"/>
          </p:nvPr>
        </p:nvSpPr>
        <p:spPr>
          <a:xfrm>
            <a:off x="4995176" y="3911534"/>
            <a:ext cx="34449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68" name="Google Shape;68;p15"/>
          <p:cNvSpPr/>
          <p:nvPr>
            <p:ph idx="6" type="pic"/>
          </p:nvPr>
        </p:nvSpPr>
        <p:spPr>
          <a:xfrm>
            <a:off x="6520689" y="2667011"/>
            <a:ext cx="1919400" cy="12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69" name="Google Shape;69;p15"/>
          <p:cNvSpPr txBox="1"/>
          <p:nvPr/>
        </p:nvSpPr>
        <p:spPr>
          <a:xfrm>
            <a:off x="8282160" y="4794885"/>
            <a:ext cx="22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rPr>
              <a:t>‹#›</a:t>
            </a:fld>
            <a:endParaRPr b="0" i="0" sz="1400" u="none" cap="none" strike="noStrike">
              <a:solidFill>
                <a:srgbClr val="2958BD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500"/>
              <a:buFont typeface="Montserrat"/>
              <a:buNone/>
              <a:defRPr b="1" i="0" sz="3500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633413" y="1214438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98450" lvl="0" marL="457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500"/>
              <a:buChar char="•"/>
              <a:defRPr/>
            </a:lvl2pPr>
            <a:lvl3pPr indent="-260350" lvl="2" marL="1371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500"/>
              <a:buChar char="•"/>
              <a:defRPr/>
            </a:lvl3pPr>
            <a:lvl4pPr indent="-260350" lvl="3" marL="1828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500"/>
              <a:buChar char="•"/>
              <a:defRPr/>
            </a:lvl4pPr>
            <a:lvl5pPr indent="-260350" lvl="4" marL="22860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500"/>
              <a:buChar char="•"/>
              <a:defRPr/>
            </a:lvl5pPr>
            <a:lvl6pPr indent="-260350" lvl="5" marL="2743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6pPr>
            <a:lvl7pPr indent="-260350" lvl="6" marL="3200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7pPr>
            <a:lvl8pPr indent="-260350" lvl="7" marL="3657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8pPr>
            <a:lvl9pPr indent="-260350" lvl="8" marL="4114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0" type="dt"/>
          </p:nvPr>
        </p:nvSpPr>
        <p:spPr>
          <a:xfrm>
            <a:off x="0" y="0"/>
            <a:ext cx="1125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PT Serif"/>
              <a:buNone/>
              <a:defRPr b="0" i="0" sz="900" u="none" cap="none" strike="noStrike">
                <a:solidFill>
                  <a:srgbClr val="888888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900"/>
              <a:buFont typeface="PT Serif"/>
              <a:buNone/>
              <a:defRPr b="0" i="0" sz="900" u="none" cap="none" strike="noStrike">
                <a:solidFill>
                  <a:srgbClr val="51525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900"/>
              <a:buFont typeface="PT Serif"/>
              <a:buNone/>
              <a:defRPr b="0" i="0" sz="900" u="none" cap="none" strike="noStrike">
                <a:solidFill>
                  <a:srgbClr val="51525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900"/>
              <a:buFont typeface="PT Serif"/>
              <a:buNone/>
              <a:defRPr b="0" i="0" sz="900" u="none" cap="none" strike="noStrike">
                <a:solidFill>
                  <a:srgbClr val="51525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900"/>
              <a:buFont typeface="PT Serif"/>
              <a:buNone/>
              <a:defRPr b="0" i="0" sz="900" u="none" cap="none" strike="noStrike">
                <a:solidFill>
                  <a:srgbClr val="51525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900"/>
              <a:buFont typeface="PT Serif"/>
              <a:buNone/>
              <a:defRPr b="0" i="0" sz="900" u="none" cap="none" strike="noStrike">
                <a:solidFill>
                  <a:srgbClr val="51525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900"/>
              <a:buFont typeface="PT Serif"/>
              <a:buNone/>
              <a:defRPr b="0" i="0" sz="900" u="none" cap="none" strike="noStrike">
                <a:solidFill>
                  <a:srgbClr val="51525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900"/>
              <a:buFont typeface="PT Serif"/>
              <a:buNone/>
              <a:defRPr b="0" i="0" sz="900" u="none" cap="none" strike="noStrike">
                <a:solidFill>
                  <a:srgbClr val="51525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900"/>
              <a:buFont typeface="PT Serif"/>
              <a:buNone/>
              <a:defRPr b="0" i="0" sz="900" u="none" cap="none" strike="noStrike">
                <a:solidFill>
                  <a:srgbClr val="51525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74" name="Google Shape;74;p16"/>
          <p:cNvSpPr txBox="1"/>
          <p:nvPr/>
        </p:nvSpPr>
        <p:spPr>
          <a:xfrm>
            <a:off x="8377126" y="4794885"/>
            <a:ext cx="38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1400"/>
              <a:buFont typeface="PT Serif"/>
              <a:buNone/>
            </a:pPr>
            <a:r>
              <a:t/>
            </a:r>
            <a:endParaRPr b="0" i="0" sz="1400" u="none" cap="none" strike="noStrike">
              <a:solidFill>
                <a:srgbClr val="2958BD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s (9)">
  <p:cSld name="Devices (9)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54637" y="702609"/>
            <a:ext cx="6476999" cy="373828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668616" y="1758486"/>
            <a:ext cx="3499500" cy="6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None/>
              <a:defRPr/>
            </a:lvl1pPr>
            <a:lvl2pPr indent="-228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None/>
              <a:defRPr/>
            </a:lvl2pPr>
            <a:lvl3pPr indent="-2286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None/>
              <a:defRPr/>
            </a:lvl3pPr>
            <a:lvl4pPr indent="-22860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None/>
              <a:defRPr/>
            </a:lvl4pPr>
            <a:lvl5pPr indent="-228600" lvl="4" marL="2286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None/>
              <a:defRPr/>
            </a:lvl5pPr>
            <a:lvl6pPr indent="-260350" lvl="5" marL="2743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Font typeface="PT Serif"/>
              <a:buChar char="•"/>
              <a:defRPr/>
            </a:lvl6pPr>
            <a:lvl7pPr indent="-260350" lvl="6" marL="3200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Font typeface="PT Serif"/>
              <a:buChar char="•"/>
              <a:defRPr/>
            </a:lvl7pPr>
            <a:lvl8pPr indent="-260350" lvl="7" marL="3657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Font typeface="PT Serif"/>
              <a:buChar char="•"/>
              <a:defRPr/>
            </a:lvl8pPr>
            <a:lvl9pPr indent="-260350" lvl="8" marL="4114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Font typeface="PT Serif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type="title"/>
          </p:nvPr>
        </p:nvSpPr>
        <p:spPr>
          <a:xfrm>
            <a:off x="661591" y="593626"/>
            <a:ext cx="35136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  <a:defRPr sz="2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9pPr>
          </a:lstStyle>
          <a:p/>
        </p:txBody>
      </p:sp>
      <p:cxnSp>
        <p:nvCxnSpPr>
          <p:cNvPr id="79" name="Google Shape;79;p17"/>
          <p:cNvCxnSpPr/>
          <p:nvPr/>
        </p:nvCxnSpPr>
        <p:spPr>
          <a:xfrm>
            <a:off x="686934" y="1425707"/>
            <a:ext cx="404700" cy="0"/>
          </a:xfrm>
          <a:prstGeom prst="straightConnector1">
            <a:avLst/>
          </a:prstGeom>
          <a:noFill/>
          <a:ln cap="flat" cmpd="sng" w="63500">
            <a:solidFill>
              <a:srgbClr val="E8E9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80" name="Google Shape;80;p17"/>
          <p:cNvSpPr/>
          <p:nvPr/>
        </p:nvSpPr>
        <p:spPr>
          <a:xfrm>
            <a:off x="-1015" y="1413831"/>
            <a:ext cx="691200" cy="23700"/>
          </a:xfrm>
          <a:prstGeom prst="rect">
            <a:avLst/>
          </a:prstGeom>
          <a:gradFill>
            <a:gsLst>
              <a:gs pos="0">
                <a:srgbClr val="4875D8"/>
              </a:gs>
              <a:gs pos="30790">
                <a:srgbClr val="7AAAE8"/>
              </a:gs>
              <a:gs pos="72170">
                <a:srgbClr val="75BDEA"/>
              </a:gs>
              <a:gs pos="100000">
                <a:srgbClr val="81E0F1"/>
              </a:gs>
            </a:gsLst>
            <a:lin ang="9203879" scaled="0"/>
          </a:gra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1200"/>
              <a:buFont typeface="PT Serif"/>
              <a:buNone/>
            </a:pPr>
            <a:r>
              <a:t/>
            </a:r>
            <a:endParaRPr b="0" i="0" sz="1200" u="none" cap="none" strike="noStrike">
              <a:solidFill>
                <a:srgbClr val="51525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81" name="Google Shape;81;p17"/>
          <p:cNvSpPr/>
          <p:nvPr>
            <p:ph idx="2" type="pic"/>
          </p:nvPr>
        </p:nvSpPr>
        <p:spPr>
          <a:xfrm>
            <a:off x="5458037" y="976707"/>
            <a:ext cx="37077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659008" y="3474136"/>
            <a:ext cx="8271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ts about company">
  <p:cSld name="Facts about compan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/>
          <p:nvPr>
            <p:ph idx="2" type="pic"/>
          </p:nvPr>
        </p:nvSpPr>
        <p:spPr>
          <a:xfrm>
            <a:off x="2633604" y="1515"/>
            <a:ext cx="28566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85" name="Google Shape;85;p18"/>
          <p:cNvSpPr/>
          <p:nvPr>
            <p:ph idx="3" type="pic"/>
          </p:nvPr>
        </p:nvSpPr>
        <p:spPr>
          <a:xfrm>
            <a:off x="5488181" y="1714500"/>
            <a:ext cx="28593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86" name="Google Shape;86;p18"/>
          <p:cNvSpPr/>
          <p:nvPr>
            <p:ph idx="4" type="pic"/>
          </p:nvPr>
        </p:nvSpPr>
        <p:spPr>
          <a:xfrm>
            <a:off x="2633604" y="3431172"/>
            <a:ext cx="28581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2" type="sldNum"/>
          </p:nvPr>
        </p:nvSpPr>
        <p:spPr>
          <a:xfrm>
            <a:off x="638537" y="3795504"/>
            <a:ext cx="8271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6"/>
              </a:buClr>
              <a:buSzPts val="5600"/>
              <a:buFont typeface="PT Serif"/>
              <a:buNone/>
              <a:defRPr b="0" i="0" sz="5600" u="none" cap="none" strike="noStrike">
                <a:solidFill>
                  <a:srgbClr val="F0F2F6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8"/>
          <p:cNvSpPr txBox="1"/>
          <p:nvPr>
            <p:ph type="title"/>
          </p:nvPr>
        </p:nvSpPr>
        <p:spPr>
          <a:xfrm rot="-5400000">
            <a:off x="-81994" y="1941556"/>
            <a:ext cx="21864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300"/>
              <a:buFont typeface="Montserrat"/>
              <a:buNone/>
              <a:defRPr sz="2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Montserrat"/>
              <a:buNone/>
              <a:defRPr/>
            </a:lvl9pPr>
          </a:lstStyle>
          <a:p/>
        </p:txBody>
      </p:sp>
      <p:cxnSp>
        <p:nvCxnSpPr>
          <p:cNvPr id="89" name="Google Shape;89;p18"/>
          <p:cNvCxnSpPr/>
          <p:nvPr/>
        </p:nvCxnSpPr>
        <p:spPr>
          <a:xfrm rot="10800000">
            <a:off x="1011255" y="472097"/>
            <a:ext cx="0" cy="404700"/>
          </a:xfrm>
          <a:prstGeom prst="straightConnector1">
            <a:avLst/>
          </a:prstGeom>
          <a:noFill/>
          <a:ln cap="flat" cmpd="sng" w="63500">
            <a:solidFill>
              <a:srgbClr val="E8E9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0" name="Google Shape;90;p18"/>
          <p:cNvSpPr/>
          <p:nvPr/>
        </p:nvSpPr>
        <p:spPr>
          <a:xfrm flipH="1" rot="-5400000">
            <a:off x="773449" y="224625"/>
            <a:ext cx="475500" cy="23700"/>
          </a:xfrm>
          <a:prstGeom prst="rect">
            <a:avLst/>
          </a:prstGeom>
          <a:gradFill>
            <a:gsLst>
              <a:gs pos="0">
                <a:srgbClr val="4875D8"/>
              </a:gs>
              <a:gs pos="30790">
                <a:srgbClr val="7AAAE8"/>
              </a:gs>
              <a:gs pos="72170">
                <a:srgbClr val="75BDEA"/>
              </a:gs>
              <a:gs pos="100000">
                <a:srgbClr val="81E0F1"/>
              </a:gs>
            </a:gsLst>
            <a:lin ang="9203879" scaled="0"/>
          </a:gra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1200"/>
              <a:buFont typeface="PT Serif"/>
              <a:buNone/>
            </a:pPr>
            <a:r>
              <a:t/>
            </a:r>
            <a:endParaRPr b="0" i="0" sz="1200" u="none" cap="none" strike="noStrike">
              <a:solidFill>
                <a:srgbClr val="51525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folio (2)">
  <p:cSld name="Portfolio (2)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/>
          <p:nvPr>
            <p:ph idx="2" type="pic"/>
          </p:nvPr>
        </p:nvSpPr>
        <p:spPr>
          <a:xfrm>
            <a:off x="4224338" y="0"/>
            <a:ext cx="1666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93" name="Google Shape;93;p19"/>
          <p:cNvSpPr/>
          <p:nvPr>
            <p:ph idx="3" type="pic"/>
          </p:nvPr>
        </p:nvSpPr>
        <p:spPr>
          <a:xfrm>
            <a:off x="4224338" y="1715006"/>
            <a:ext cx="1666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94" name="Google Shape;94;p19"/>
          <p:cNvSpPr/>
          <p:nvPr>
            <p:ph idx="4" type="pic"/>
          </p:nvPr>
        </p:nvSpPr>
        <p:spPr>
          <a:xfrm>
            <a:off x="4224338" y="3429506"/>
            <a:ext cx="1666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659008" y="3474136"/>
            <a:ext cx="8271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sz="1400">
                <a:solidFill>
                  <a:srgbClr val="2958BD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sz="1400">
                <a:solidFill>
                  <a:srgbClr val="2958BD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sz="1400">
                <a:solidFill>
                  <a:srgbClr val="2958BD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sz="1400">
                <a:solidFill>
                  <a:srgbClr val="2958BD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sz="1400">
                <a:solidFill>
                  <a:srgbClr val="2958BD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sz="1400">
                <a:solidFill>
                  <a:srgbClr val="2958BD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sz="1400">
                <a:solidFill>
                  <a:srgbClr val="2958BD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sz="1400">
                <a:solidFill>
                  <a:srgbClr val="2958BD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sz="1400">
                <a:solidFill>
                  <a:srgbClr val="2958BD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668616" y="2134138"/>
            <a:ext cx="2471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/>
            </a:lvl1pPr>
            <a:lvl2pPr indent="-228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/>
            </a:lvl2pPr>
            <a:lvl3pPr indent="-2286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/>
            </a:lvl3pPr>
            <a:lvl4pPr indent="-22860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/>
            </a:lvl4pPr>
            <a:lvl5pPr indent="-228600" lvl="4" marL="2286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/>
            </a:lvl5pPr>
            <a:lvl6pPr indent="-260350" lvl="5" marL="2743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6pPr>
            <a:lvl7pPr indent="-260350" lvl="6" marL="3200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7pPr>
            <a:lvl8pPr indent="-260350" lvl="7" marL="3657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8pPr>
            <a:lvl9pPr indent="-260350" lvl="8" marL="4114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type="title"/>
          </p:nvPr>
        </p:nvSpPr>
        <p:spPr>
          <a:xfrm>
            <a:off x="661591" y="969277"/>
            <a:ext cx="2485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600"/>
              <a:buFont typeface="Montserrat"/>
              <a:buNone/>
              <a:defRPr sz="2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9pPr>
          </a:lstStyle>
          <a:p/>
        </p:txBody>
      </p:sp>
      <p:cxnSp>
        <p:nvCxnSpPr>
          <p:cNvPr id="98" name="Google Shape;98;p19"/>
          <p:cNvCxnSpPr/>
          <p:nvPr/>
        </p:nvCxnSpPr>
        <p:spPr>
          <a:xfrm>
            <a:off x="686934" y="1801358"/>
            <a:ext cx="404700" cy="0"/>
          </a:xfrm>
          <a:prstGeom prst="straightConnector1">
            <a:avLst/>
          </a:prstGeom>
          <a:noFill/>
          <a:ln cap="flat" cmpd="sng" w="63500">
            <a:solidFill>
              <a:srgbClr val="E8E9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9" name="Google Shape;99;p19"/>
          <p:cNvSpPr/>
          <p:nvPr/>
        </p:nvSpPr>
        <p:spPr>
          <a:xfrm>
            <a:off x="-1015" y="1789482"/>
            <a:ext cx="691200" cy="23700"/>
          </a:xfrm>
          <a:prstGeom prst="rect">
            <a:avLst/>
          </a:prstGeom>
          <a:gradFill>
            <a:gsLst>
              <a:gs pos="0">
                <a:srgbClr val="4875D8"/>
              </a:gs>
              <a:gs pos="30790">
                <a:srgbClr val="7AAAE8"/>
              </a:gs>
              <a:gs pos="72170">
                <a:srgbClr val="75BDEA"/>
              </a:gs>
              <a:gs pos="100000">
                <a:srgbClr val="81E0F1"/>
              </a:gs>
            </a:gsLst>
            <a:lin ang="9203879" scaled="0"/>
          </a:gra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T Serif"/>
              <a:buNone/>
            </a:pPr>
            <a:r>
              <a:t/>
            </a:r>
            <a:endParaRPr b="0" i="0" sz="1200" u="none" cap="none" strike="noStrike">
              <a:solidFill>
                <a:srgbClr val="51525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(2)">
  <p:cSld name="1_Portfolio (2)"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/>
          <p:nvPr>
            <p:ph idx="2" type="pic"/>
          </p:nvPr>
        </p:nvSpPr>
        <p:spPr>
          <a:xfrm>
            <a:off x="5143320" y="24492"/>
            <a:ext cx="1666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102" name="Google Shape;102;p20"/>
          <p:cNvSpPr/>
          <p:nvPr>
            <p:ph idx="3" type="pic"/>
          </p:nvPr>
        </p:nvSpPr>
        <p:spPr>
          <a:xfrm>
            <a:off x="3462181" y="1738992"/>
            <a:ext cx="1666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103" name="Google Shape;103;p20"/>
          <p:cNvSpPr/>
          <p:nvPr>
            <p:ph idx="4" type="pic"/>
          </p:nvPr>
        </p:nvSpPr>
        <p:spPr>
          <a:xfrm>
            <a:off x="1758094" y="3436823"/>
            <a:ext cx="1666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90210" y="1702254"/>
            <a:ext cx="33357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5pPr>
            <a:lvl6pPr indent="-260350" lvl="5" marL="2743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6pPr>
            <a:lvl7pPr indent="-260350" lvl="6" marL="3200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7pPr>
            <a:lvl8pPr indent="-260350" lvl="7" marL="3657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8pPr>
            <a:lvl9pPr indent="-260350" lvl="8" marL="4114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9pPr>
          </a:lstStyle>
          <a:p/>
        </p:txBody>
      </p:sp>
      <p:sp>
        <p:nvSpPr>
          <p:cNvPr id="105" name="Google Shape;105;p20"/>
          <p:cNvSpPr txBox="1"/>
          <p:nvPr>
            <p:ph type="title"/>
          </p:nvPr>
        </p:nvSpPr>
        <p:spPr>
          <a:xfrm>
            <a:off x="203069" y="222890"/>
            <a:ext cx="3183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000"/>
              <a:buFont typeface="Montserrat"/>
              <a:buNone/>
              <a:defRPr sz="3000">
                <a:solidFill>
                  <a:srgbClr val="7030A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None/>
              <a:defRPr/>
            </a:lvl9pPr>
          </a:lstStyle>
          <a:p/>
        </p:txBody>
      </p:sp>
      <p:cxnSp>
        <p:nvCxnSpPr>
          <p:cNvPr id="106" name="Google Shape;106;p20"/>
          <p:cNvCxnSpPr/>
          <p:nvPr/>
        </p:nvCxnSpPr>
        <p:spPr>
          <a:xfrm>
            <a:off x="686934" y="1176790"/>
            <a:ext cx="404700" cy="0"/>
          </a:xfrm>
          <a:prstGeom prst="straightConnector1">
            <a:avLst/>
          </a:prstGeom>
          <a:noFill/>
          <a:ln cap="flat" cmpd="sng" w="63500">
            <a:solidFill>
              <a:srgbClr val="E8E9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07" name="Google Shape;107;p20"/>
          <p:cNvSpPr/>
          <p:nvPr/>
        </p:nvSpPr>
        <p:spPr>
          <a:xfrm>
            <a:off x="-1015" y="1164913"/>
            <a:ext cx="691200" cy="23700"/>
          </a:xfrm>
          <a:prstGeom prst="rect">
            <a:avLst/>
          </a:prstGeom>
          <a:gradFill>
            <a:gsLst>
              <a:gs pos="0">
                <a:srgbClr val="7030A0"/>
              </a:gs>
              <a:gs pos="30790">
                <a:srgbClr val="7AAAE8"/>
              </a:gs>
              <a:gs pos="72170">
                <a:srgbClr val="75BDEA"/>
              </a:gs>
              <a:gs pos="100000">
                <a:srgbClr val="81E0F1"/>
              </a:gs>
            </a:gsLst>
            <a:lin ang="9203879" scaled="0"/>
          </a:gra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T Serif"/>
              <a:buNone/>
            </a:pPr>
            <a:r>
              <a:t/>
            </a:r>
            <a:endParaRPr b="0" i="0" sz="1200" u="none" cap="none" strike="noStrike">
              <a:solidFill>
                <a:srgbClr val="515252"/>
              </a:solidFill>
              <a:highlight>
                <a:srgbClr val="800080"/>
              </a:highlight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8282160" y="4794885"/>
            <a:ext cx="22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rPr>
              <a:t>‹#›</a:t>
            </a:fld>
            <a:endParaRPr b="0" i="0" sz="1400" u="none" cap="none" strike="noStrike">
              <a:solidFill>
                <a:srgbClr val="2958BD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09" name="Google Shape;109;p20"/>
          <p:cNvSpPr txBox="1"/>
          <p:nvPr>
            <p:ph idx="5" type="body"/>
          </p:nvPr>
        </p:nvSpPr>
        <p:spPr>
          <a:xfrm>
            <a:off x="3450943" y="3453492"/>
            <a:ext cx="3335700" cy="13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5pPr>
            <a:lvl6pPr indent="-260350" lvl="5" marL="2743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6pPr>
            <a:lvl7pPr indent="-260350" lvl="6" marL="3200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7pPr>
            <a:lvl8pPr indent="-260350" lvl="7" marL="3657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8pPr>
            <a:lvl9pPr indent="-260350" lvl="8" marL="4114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6" type="body"/>
          </p:nvPr>
        </p:nvSpPr>
        <p:spPr>
          <a:xfrm>
            <a:off x="6810196" y="39188"/>
            <a:ext cx="2130600" cy="13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T Serif"/>
              <a:buNone/>
              <a:defRPr>
                <a:solidFill>
                  <a:schemeClr val="dk1"/>
                </a:solidFill>
              </a:defRPr>
            </a:lvl5pPr>
            <a:lvl6pPr indent="-260350" lvl="5" marL="2743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6pPr>
            <a:lvl7pPr indent="-260350" lvl="6" marL="3200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7pPr>
            <a:lvl8pPr indent="-260350" lvl="7" marL="3657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8pPr>
            <a:lvl9pPr indent="-260350" lvl="8" marL="4114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5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400"/>
              <a:buFont typeface="Montserrat"/>
              <a:buNone/>
              <a:defRPr b="1" i="0" sz="3400" u="none" cap="none" strike="noStrik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3400"/>
              <a:buFont typeface="Montserrat"/>
              <a:buNone/>
              <a:defRPr b="0" i="0" sz="3400" u="none" cap="none" strike="noStrike">
                <a:solidFill>
                  <a:srgbClr val="51525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3400"/>
              <a:buFont typeface="Montserrat"/>
              <a:buNone/>
              <a:defRPr b="0" i="0" sz="3400" u="none" cap="none" strike="noStrike">
                <a:solidFill>
                  <a:srgbClr val="51525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3400"/>
              <a:buFont typeface="Montserrat"/>
              <a:buNone/>
              <a:defRPr b="0" i="0" sz="3400" u="none" cap="none" strike="noStrike">
                <a:solidFill>
                  <a:srgbClr val="51525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3400"/>
              <a:buFont typeface="Montserrat"/>
              <a:buNone/>
              <a:defRPr b="0" i="0" sz="3400" u="none" cap="none" strike="noStrike">
                <a:solidFill>
                  <a:srgbClr val="51525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3400"/>
              <a:buFont typeface="Montserrat"/>
              <a:buNone/>
              <a:defRPr b="0" i="0" sz="3400" u="none" cap="none" strike="noStrike">
                <a:solidFill>
                  <a:srgbClr val="51525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3400"/>
              <a:buFont typeface="Montserrat"/>
              <a:buNone/>
              <a:defRPr b="0" i="0" sz="3400" u="none" cap="none" strike="noStrike">
                <a:solidFill>
                  <a:srgbClr val="51525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3400"/>
              <a:buFont typeface="Montserrat"/>
              <a:buNone/>
              <a:defRPr b="0" i="0" sz="3400" u="none" cap="none" strike="noStrike">
                <a:solidFill>
                  <a:srgbClr val="51525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3400"/>
              <a:buFont typeface="Montserrat"/>
              <a:buNone/>
              <a:defRPr b="0" i="0" sz="3400" u="none" cap="none" strike="noStrike">
                <a:solidFill>
                  <a:srgbClr val="51525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633413" y="1214438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273050" lvl="0" marL="4572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indent="-273050" lvl="1" marL="9144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indent="-273050" lvl="2" marL="13716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indent="-273050" lvl="3" marL="18288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indent="-273050" lvl="4" marL="22860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3F3F3F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indent="-273050" lvl="5" marL="27432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indent="-273050" lvl="6" marL="32004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indent="-273050" lvl="7" marL="36576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indent="-273050" lvl="8" marL="41148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17172"/>
              </a:buClr>
              <a:buSzPts val="700"/>
              <a:buFont typeface="PT Serif"/>
              <a:buChar char="•"/>
              <a:defRPr b="0" i="0" sz="900" u="none" cap="none" strike="noStrike">
                <a:solidFill>
                  <a:srgbClr val="71717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377126" y="4794885"/>
            <a:ext cx="38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b="0" i="0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b="0" i="0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b="0" i="0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b="0" i="0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b="0" i="0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b="0" i="0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b="0" i="0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b="0" i="0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58BD"/>
              </a:buClr>
              <a:buSzPts val="1400"/>
              <a:buFont typeface="PT Serif"/>
              <a:buNone/>
              <a:defRPr b="0" i="0" sz="1400" u="none" cap="none" strike="noStrike">
                <a:solidFill>
                  <a:srgbClr val="2958BD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3794862" y="4812118"/>
            <a:ext cx="1554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World Book, Inc.  </a:t>
            </a:r>
            <a:endParaRPr sz="5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Proprietary and Confidential</a:t>
            </a:r>
            <a:endParaRPr sz="500"/>
          </a:p>
        </p:txBody>
      </p:sp>
      <p:sp>
        <p:nvSpPr>
          <p:cNvPr id="62" name="Google Shape;62;p14"/>
          <p:cNvSpPr txBox="1"/>
          <p:nvPr/>
        </p:nvSpPr>
        <p:spPr>
          <a:xfrm>
            <a:off x="7292611" y="4786313"/>
            <a:ext cx="989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700"/>
              <a:buFont typeface="PT Serif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6.jpg"/><Relationship Id="rId9" Type="http://schemas.openxmlformats.org/officeDocument/2006/relationships/image" Target="../media/image6.png"/><Relationship Id="rId5" Type="http://schemas.openxmlformats.org/officeDocument/2006/relationships/image" Target="../media/image11.jpg"/><Relationship Id="rId6" Type="http://schemas.openxmlformats.org/officeDocument/2006/relationships/image" Target="../media/image8.jpg"/><Relationship Id="rId7" Type="http://schemas.openxmlformats.org/officeDocument/2006/relationships/image" Target="../media/image10.jp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worldbookonline.com/training/free-resources/free-resources-index.htm" TargetMode="External"/><Relationship Id="rId4" Type="http://schemas.openxmlformats.org/officeDocument/2006/relationships/hyperlink" Target="https://www.worldbookonline.com/training/products/earlylearning/earlylearning-index.htm" TargetMode="External"/><Relationship Id="rId5" Type="http://schemas.openxmlformats.org/officeDocument/2006/relationships/hyperlink" Target="https://www.worldbookonline.com/training/products/earlylearning/earlylearning-index.htm" TargetMode="External"/><Relationship Id="rId6" Type="http://schemas.openxmlformats.org/officeDocument/2006/relationships/image" Target="../media/image29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Google Shape;115;p21"/>
          <p:cNvCxnSpPr/>
          <p:nvPr/>
        </p:nvCxnSpPr>
        <p:spPr>
          <a:xfrm>
            <a:off x="2279991" y="2571761"/>
            <a:ext cx="595200" cy="0"/>
          </a:xfrm>
          <a:prstGeom prst="straightConnector1">
            <a:avLst/>
          </a:prstGeom>
          <a:noFill/>
          <a:ln cap="flat" cmpd="sng" w="63500">
            <a:solidFill>
              <a:srgbClr val="E8E9E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6" name="Google Shape;116;p21"/>
          <p:cNvSpPr txBox="1"/>
          <p:nvPr/>
        </p:nvSpPr>
        <p:spPr>
          <a:xfrm>
            <a:off x="2815739" y="4248864"/>
            <a:ext cx="38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900"/>
              <a:buFont typeface="PT Serif"/>
              <a:buNone/>
            </a:pPr>
            <a:r>
              <a:t/>
            </a:r>
            <a:endParaRPr b="0" i="0" sz="900" u="none" cap="none" strike="noStrike">
              <a:solidFill>
                <a:srgbClr val="51525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117" name="Google Shape;117;p21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26449" r="26454" t="0"/>
          <a:stretch/>
        </p:blipFill>
        <p:spPr>
          <a:xfrm>
            <a:off x="5720411" y="1761001"/>
            <a:ext cx="1524000" cy="21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>
            <p:ph idx="6" type="pic"/>
          </p:nvPr>
        </p:nvPicPr>
        <p:blipFill rotWithShape="1">
          <a:blip r:embed="rId4">
            <a:alphaModFix/>
          </a:blip>
          <a:srcRect b="2954" l="0" r="0" t="2963"/>
          <a:stretch/>
        </p:blipFill>
        <p:spPr>
          <a:xfrm>
            <a:off x="7208875" y="2667425"/>
            <a:ext cx="1953600" cy="124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14740" r="14733" t="0"/>
          <a:stretch/>
        </p:blipFill>
        <p:spPr>
          <a:xfrm>
            <a:off x="5715266" y="5280"/>
            <a:ext cx="1522200" cy="17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/>
          <p:nvPr>
            <p:ph idx="5" type="pic"/>
          </p:nvPr>
        </p:nvSpPr>
        <p:spPr>
          <a:xfrm>
            <a:off x="5715266" y="3911534"/>
            <a:ext cx="34449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6">
            <a:alphaModFix/>
          </a:blip>
          <a:srcRect b="23022" l="0" r="0" t="23022"/>
          <a:stretch/>
        </p:blipFill>
        <p:spPr>
          <a:xfrm>
            <a:off x="5720411" y="3913874"/>
            <a:ext cx="3426995" cy="123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39" l="0" r="0" t="39"/>
          <a:stretch/>
        </p:blipFill>
        <p:spPr>
          <a:xfrm>
            <a:off x="7227475" y="0"/>
            <a:ext cx="1916400" cy="26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2700" y="239275"/>
            <a:ext cx="5302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DC3082"/>
                </a:solidFill>
                <a:latin typeface="Montserrat"/>
                <a:ea typeface="Montserrat"/>
                <a:cs typeface="Montserrat"/>
                <a:sym typeface="Montserrat"/>
              </a:rPr>
              <a:t>World Book </a:t>
            </a:r>
            <a:endParaRPr b="1" sz="3600">
              <a:solidFill>
                <a:srgbClr val="DC30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DC3082"/>
                </a:solidFill>
                <a:latin typeface="Montserrat"/>
                <a:ea typeface="Montserrat"/>
                <a:cs typeface="Montserrat"/>
                <a:sym typeface="Montserrat"/>
              </a:rPr>
              <a:t>Early Learning</a:t>
            </a:r>
            <a:endParaRPr sz="3600">
              <a:solidFill>
                <a:srgbClr val="DC3082"/>
              </a:solidFill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4351" y="1532275"/>
            <a:ext cx="846475" cy="84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1464600" y="2764750"/>
            <a:ext cx="2226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15252"/>
                </a:solidFill>
              </a:rPr>
              <a:t>Inform</a:t>
            </a:r>
            <a:r>
              <a:rPr lang="en" sz="1500">
                <a:solidFill>
                  <a:srgbClr val="515252"/>
                </a:solidFill>
              </a:rPr>
              <a:t> </a:t>
            </a:r>
            <a:r>
              <a:rPr lang="en">
                <a:solidFill>
                  <a:srgbClr val="515252"/>
                </a:solidFill>
              </a:rPr>
              <a:t>•</a:t>
            </a:r>
            <a:r>
              <a:rPr lang="en" sz="1500">
                <a:solidFill>
                  <a:srgbClr val="515252"/>
                </a:solidFill>
              </a:rPr>
              <a:t> Learn </a:t>
            </a:r>
            <a:r>
              <a:rPr lang="en">
                <a:solidFill>
                  <a:srgbClr val="515252"/>
                </a:solidFill>
              </a:rPr>
              <a:t>•</a:t>
            </a:r>
            <a:r>
              <a:rPr lang="en" sz="1900">
                <a:solidFill>
                  <a:srgbClr val="515252"/>
                </a:solidFill>
              </a:rPr>
              <a:t> </a:t>
            </a:r>
            <a:r>
              <a:rPr lang="en" sz="1500">
                <a:solidFill>
                  <a:srgbClr val="515252"/>
                </a:solidFill>
              </a:rPr>
              <a:t>Engage</a:t>
            </a:r>
            <a:endParaRPr sz="1500">
              <a:solidFill>
                <a:srgbClr val="515252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812" y="3627750"/>
            <a:ext cx="5173100" cy="130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631335" y="332815"/>
            <a:ext cx="41793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Activities</a:t>
            </a:r>
            <a:endParaRPr sz="3000">
              <a:solidFill>
                <a:srgbClr val="DC3082"/>
              </a:solidFill>
            </a:endParaRPr>
          </a:p>
        </p:txBody>
      </p:sp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b="0" l="-16877" r="0" t="0"/>
          <a:stretch/>
        </p:blipFill>
        <p:spPr>
          <a:xfrm>
            <a:off x="4810625" y="964075"/>
            <a:ext cx="4400275" cy="309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949000" y="1932500"/>
            <a:ext cx="2997600" cy="21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6002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Digital coloring and free draw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Paint by number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Print and do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type="title"/>
          </p:nvPr>
        </p:nvSpPr>
        <p:spPr>
          <a:xfrm>
            <a:off x="478924" y="332825"/>
            <a:ext cx="44517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Early Learning Basics</a:t>
            </a:r>
            <a:endParaRPr sz="3000">
              <a:solidFill>
                <a:srgbClr val="DC3082"/>
              </a:solidFill>
            </a:endParaRPr>
          </a:p>
        </p:txBody>
      </p:sp>
      <p:pic>
        <p:nvPicPr>
          <p:cNvPr id="196" name="Google Shape;1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9348" y="0"/>
            <a:ext cx="2904649" cy="24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175" y="2731100"/>
            <a:ext cx="2292475" cy="19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6275" y="3090225"/>
            <a:ext cx="1793925" cy="17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4875" y="1096975"/>
            <a:ext cx="1793925" cy="17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1"/>
          <p:cNvSpPr txBox="1"/>
          <p:nvPr>
            <p:ph idx="1" type="body"/>
          </p:nvPr>
        </p:nvSpPr>
        <p:spPr>
          <a:xfrm>
            <a:off x="406375" y="1369350"/>
            <a:ext cx="4093200" cy="21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6002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b="1" lang="en" sz="1800">
                <a:solidFill>
                  <a:srgbClr val="595959"/>
                </a:solidFill>
              </a:rPr>
              <a:t>Fun with words</a:t>
            </a:r>
            <a:r>
              <a:rPr lang="en" sz="1800">
                <a:solidFill>
                  <a:srgbClr val="595959"/>
                </a:solidFill>
              </a:rPr>
              <a:t> - learn the alphabet, practice writing letters and sight words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b="1" lang="en" sz="1800">
                <a:solidFill>
                  <a:srgbClr val="595959"/>
                </a:solidFill>
              </a:rPr>
              <a:t>Count and play</a:t>
            </a:r>
            <a:r>
              <a:rPr lang="en" sz="1800">
                <a:solidFill>
                  <a:srgbClr val="595959"/>
                </a:solidFill>
              </a:rPr>
              <a:t> - learn numbers and basic counting skills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b="1" lang="en" sz="1800">
                <a:solidFill>
                  <a:srgbClr val="595959"/>
                </a:solidFill>
              </a:rPr>
              <a:t>Once Upon a Time</a:t>
            </a:r>
            <a:r>
              <a:rPr lang="en" sz="1800">
                <a:solidFill>
                  <a:srgbClr val="595959"/>
                </a:solidFill>
              </a:rPr>
              <a:t> - digital texts with repetition and read-aloud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b="1" lang="en" sz="1800">
                <a:solidFill>
                  <a:srgbClr val="595959"/>
                </a:solidFill>
              </a:rPr>
              <a:t>Welcome to Reading -</a:t>
            </a:r>
            <a:r>
              <a:rPr lang="en" sz="1800">
                <a:solidFill>
                  <a:srgbClr val="595959"/>
                </a:solidFill>
              </a:rPr>
              <a:t> guided reading program in digital format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type="title"/>
          </p:nvPr>
        </p:nvSpPr>
        <p:spPr>
          <a:xfrm>
            <a:off x="478924" y="332825"/>
            <a:ext cx="44517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Welcome to Reading</a:t>
            </a:r>
            <a:endParaRPr sz="3000">
              <a:solidFill>
                <a:srgbClr val="DC3082"/>
              </a:solidFill>
            </a:endParaRPr>
          </a:p>
        </p:txBody>
      </p:sp>
      <p:sp>
        <p:nvSpPr>
          <p:cNvPr id="206" name="Google Shape;206;p32"/>
          <p:cNvSpPr txBox="1"/>
          <p:nvPr>
            <p:ph idx="1" type="body"/>
          </p:nvPr>
        </p:nvSpPr>
        <p:spPr>
          <a:xfrm>
            <a:off x="844800" y="1402800"/>
            <a:ext cx="3483000" cy="3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6002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Guided reading program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A collection of 48 engaging, leveled books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Arranged in </a:t>
            </a:r>
            <a:r>
              <a:rPr lang="en" sz="1800">
                <a:solidFill>
                  <a:srgbClr val="595959"/>
                </a:solidFill>
              </a:rPr>
              <a:t>sequential</a:t>
            </a:r>
            <a:r>
              <a:rPr lang="en" sz="1800">
                <a:solidFill>
                  <a:srgbClr val="595959"/>
                </a:solidFill>
              </a:rPr>
              <a:t> order by design 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Accompanying lesson plans with vocabulary, phonics, activities, discussion ideas, and more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8231" y="1097450"/>
            <a:ext cx="3336843" cy="3210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/>
          <p:nvPr>
            <p:ph type="title"/>
          </p:nvPr>
        </p:nvSpPr>
        <p:spPr>
          <a:xfrm>
            <a:off x="478924" y="332825"/>
            <a:ext cx="44517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Educator Tools</a:t>
            </a:r>
            <a:endParaRPr sz="3000">
              <a:solidFill>
                <a:srgbClr val="DC308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1400">
                <a:solidFill>
                  <a:srgbClr val="DC3082"/>
                </a:solidFill>
              </a:rPr>
              <a:t>         AKA “For Grown-ups”</a:t>
            </a:r>
            <a:endParaRPr sz="1400">
              <a:solidFill>
                <a:srgbClr val="DC3082"/>
              </a:solidFill>
            </a:endParaRPr>
          </a:p>
        </p:txBody>
      </p:sp>
      <p:sp>
        <p:nvSpPr>
          <p:cNvPr id="213" name="Google Shape;213;p33"/>
          <p:cNvSpPr txBox="1"/>
          <p:nvPr>
            <p:ph idx="1" type="body"/>
          </p:nvPr>
        </p:nvSpPr>
        <p:spPr>
          <a:xfrm>
            <a:off x="725550" y="1243625"/>
            <a:ext cx="42486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097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n">
                <a:solidFill>
                  <a:srgbClr val="595959"/>
                </a:solidFill>
              </a:rPr>
              <a:t>Search by standard</a:t>
            </a:r>
            <a:endParaRPr>
              <a:solidFill>
                <a:srgbClr val="595959"/>
              </a:solidFill>
            </a:endParaRPr>
          </a:p>
          <a:p>
            <a:pPr indent="-14097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n">
                <a:solidFill>
                  <a:srgbClr val="595959"/>
                </a:solidFill>
              </a:rPr>
              <a:t>Printable version of the Welcome to Reading program</a:t>
            </a:r>
            <a:endParaRPr>
              <a:solidFill>
                <a:srgbClr val="595959"/>
              </a:solidFill>
            </a:endParaRPr>
          </a:p>
          <a:p>
            <a:pPr indent="-14097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n">
                <a:solidFill>
                  <a:srgbClr val="595959"/>
                </a:solidFill>
              </a:rPr>
              <a:t>Lesson plans to accompany a selection of Trek titles</a:t>
            </a:r>
            <a:endParaRPr>
              <a:solidFill>
                <a:srgbClr val="595959"/>
              </a:solidFill>
            </a:endParaRPr>
          </a:p>
          <a:p>
            <a:pPr indent="-14097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n">
                <a:solidFill>
                  <a:srgbClr val="595959"/>
                </a:solidFill>
              </a:rPr>
              <a:t>Featured section for new releases in </a:t>
            </a:r>
            <a:r>
              <a:rPr i="1" lang="en">
                <a:solidFill>
                  <a:srgbClr val="595959"/>
                </a:solidFill>
              </a:rPr>
              <a:t>Early Learning</a:t>
            </a:r>
            <a:endParaRPr i="1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214" name="Google Shape;2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375" y="332825"/>
            <a:ext cx="3268824" cy="43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275" y="3292500"/>
            <a:ext cx="3221549" cy="185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7826" y="3731075"/>
            <a:ext cx="4359948" cy="11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type="title"/>
          </p:nvPr>
        </p:nvSpPr>
        <p:spPr>
          <a:xfrm>
            <a:off x="629550" y="2367450"/>
            <a:ext cx="3167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340"/>
              <a:buFont typeface="Montserrat"/>
              <a:buNone/>
            </a:pPr>
            <a:r>
              <a:rPr lang="en" sz="4470">
                <a:solidFill>
                  <a:srgbClr val="DC3082"/>
                </a:solidFill>
              </a:rPr>
              <a:t>Ideas &amp; Training</a:t>
            </a:r>
            <a:endParaRPr sz="4470">
              <a:solidFill>
                <a:srgbClr val="DC3082"/>
              </a:solidFill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900" y="1103700"/>
            <a:ext cx="5039073" cy="282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type="title"/>
          </p:nvPr>
        </p:nvSpPr>
        <p:spPr>
          <a:xfrm>
            <a:off x="478925" y="332825"/>
            <a:ext cx="50676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Ideas for Classroom Use</a:t>
            </a:r>
            <a:endParaRPr sz="3000">
              <a:solidFill>
                <a:srgbClr val="DC308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1400">
                <a:solidFill>
                  <a:srgbClr val="DC3082"/>
                </a:solidFill>
              </a:rPr>
              <a:t>        </a:t>
            </a:r>
            <a:endParaRPr sz="1400">
              <a:solidFill>
                <a:srgbClr val="DC3082"/>
              </a:solidFill>
            </a:endParaRPr>
          </a:p>
        </p:txBody>
      </p:sp>
      <p:sp>
        <p:nvSpPr>
          <p:cNvPr id="228" name="Google Shape;228;p35"/>
          <p:cNvSpPr txBox="1"/>
          <p:nvPr>
            <p:ph idx="1" type="body"/>
          </p:nvPr>
        </p:nvSpPr>
        <p:spPr>
          <a:xfrm>
            <a:off x="701375" y="751850"/>
            <a:ext cx="42486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Build fine motor skills with </a:t>
            </a:r>
            <a:r>
              <a:rPr b="1" lang="en">
                <a:solidFill>
                  <a:srgbClr val="595959"/>
                </a:solidFill>
              </a:rPr>
              <a:t>Print and Do </a:t>
            </a:r>
            <a:r>
              <a:rPr lang="en">
                <a:solidFill>
                  <a:srgbClr val="595959"/>
                </a:solidFill>
              </a:rPr>
              <a:t>activities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Learn to write letters, numbers, and sight words with the </a:t>
            </a:r>
            <a:r>
              <a:rPr b="1" lang="en">
                <a:solidFill>
                  <a:srgbClr val="595959"/>
                </a:solidFill>
              </a:rPr>
              <a:t>Tracing games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Practice basic math facts with </a:t>
            </a:r>
            <a:r>
              <a:rPr b="1" lang="en">
                <a:solidFill>
                  <a:srgbClr val="595959"/>
                </a:solidFill>
              </a:rPr>
              <a:t>Paint by Number Activities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Learn how to speak and spell new </a:t>
            </a:r>
            <a:r>
              <a:rPr lang="en">
                <a:solidFill>
                  <a:srgbClr val="595959"/>
                </a:solidFill>
              </a:rPr>
              <a:t>words</a:t>
            </a:r>
            <a:r>
              <a:rPr lang="en">
                <a:solidFill>
                  <a:srgbClr val="595959"/>
                </a:solidFill>
              </a:rPr>
              <a:t> from the read-aloud function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Build </a:t>
            </a:r>
            <a:r>
              <a:rPr lang="en">
                <a:solidFill>
                  <a:srgbClr val="595959"/>
                </a:solidFill>
              </a:rPr>
              <a:t>fundamentals</a:t>
            </a:r>
            <a:r>
              <a:rPr lang="en">
                <a:solidFill>
                  <a:srgbClr val="595959"/>
                </a:solidFill>
              </a:rPr>
              <a:t> with </a:t>
            </a:r>
            <a:r>
              <a:rPr b="1" lang="en">
                <a:solidFill>
                  <a:srgbClr val="595959"/>
                </a:solidFill>
              </a:rPr>
              <a:t>Early Learning Basics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Have students share fun facts they learn watching videos and exploring pictures.</a:t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229" name="Google Shape;2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375" y="1168325"/>
            <a:ext cx="3889224" cy="3292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/>
          <p:nvPr>
            <p:ph type="title"/>
          </p:nvPr>
        </p:nvSpPr>
        <p:spPr>
          <a:xfrm>
            <a:off x="478925" y="332825"/>
            <a:ext cx="44517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Ideas for Library Use </a:t>
            </a:r>
            <a:endParaRPr sz="1400">
              <a:solidFill>
                <a:srgbClr val="DC3082"/>
              </a:solidFill>
            </a:endParaRPr>
          </a:p>
        </p:txBody>
      </p:sp>
      <p:sp>
        <p:nvSpPr>
          <p:cNvPr id="235" name="Google Shape;235;p36"/>
          <p:cNvSpPr txBox="1"/>
          <p:nvPr>
            <p:ph idx="1" type="body"/>
          </p:nvPr>
        </p:nvSpPr>
        <p:spPr>
          <a:xfrm>
            <a:off x="725550" y="1243625"/>
            <a:ext cx="42486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097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n">
                <a:solidFill>
                  <a:srgbClr val="595959"/>
                </a:solidFill>
              </a:rPr>
              <a:t>Read fairy tales and fables out loud during story time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Tie in pieces for summer reading programs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Print off activities to keep at activity stations 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Tell parents about the guided reading program and Early Learning basics to help supplement instruction at home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Provide this as a </a:t>
            </a:r>
            <a:r>
              <a:rPr lang="en">
                <a:solidFill>
                  <a:srgbClr val="595959"/>
                </a:solidFill>
              </a:rPr>
              <a:t>resource</a:t>
            </a:r>
            <a:r>
              <a:rPr lang="en">
                <a:solidFill>
                  <a:srgbClr val="595959"/>
                </a:solidFill>
              </a:rPr>
              <a:t> for home school instruction</a:t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236" name="Google Shape;23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675" y="821525"/>
            <a:ext cx="3865052" cy="332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/>
          <p:nvPr>
            <p:ph type="title"/>
          </p:nvPr>
        </p:nvSpPr>
        <p:spPr>
          <a:xfrm>
            <a:off x="986550" y="142775"/>
            <a:ext cx="71709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Learn More with INFOhio Classes</a:t>
            </a:r>
            <a:endParaRPr sz="1400">
              <a:solidFill>
                <a:srgbClr val="DC3082"/>
              </a:solidFill>
            </a:endParaRPr>
          </a:p>
        </p:txBody>
      </p:sp>
      <p:sp>
        <p:nvSpPr>
          <p:cNvPr id="242" name="Google Shape;242;p37"/>
          <p:cNvSpPr txBox="1"/>
          <p:nvPr>
            <p:ph idx="1" type="body"/>
          </p:nvPr>
        </p:nvSpPr>
        <p:spPr>
          <a:xfrm>
            <a:off x="83175" y="3203625"/>
            <a:ext cx="42486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rgbClr val="7F7F7F"/>
                </a:solidFill>
              </a:rPr>
              <a:t>INFOhio Campus provides classes to help teachers integrate licensed resources into their classrooms.</a:t>
            </a:r>
            <a:endParaRPr b="1">
              <a:solidFill>
                <a:srgbClr val="7F7F7F"/>
              </a:solidFill>
            </a:endParaRPr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838" y="825876"/>
            <a:ext cx="5090325" cy="20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/>
          <p:nvPr/>
        </p:nvSpPr>
        <p:spPr>
          <a:xfrm>
            <a:off x="5129100" y="3136000"/>
            <a:ext cx="4014900" cy="19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7F7F7F"/>
                </a:solidFill>
              </a:rPr>
              <a:t>Take this asynchronous, self-paced, World Book Early Learning Class and earn 2 contact hours after completion of the final quiz.</a:t>
            </a:r>
            <a:endParaRPr b="1" sz="15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/>
          <p:nvPr>
            <p:ph type="title"/>
          </p:nvPr>
        </p:nvSpPr>
        <p:spPr>
          <a:xfrm>
            <a:off x="478925" y="332825"/>
            <a:ext cx="44517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Training Material </a:t>
            </a:r>
            <a:endParaRPr sz="1400">
              <a:solidFill>
                <a:srgbClr val="DC3082"/>
              </a:solidFill>
            </a:endParaRPr>
          </a:p>
        </p:txBody>
      </p:sp>
      <p:sp>
        <p:nvSpPr>
          <p:cNvPr id="250" name="Google Shape;250;p38"/>
          <p:cNvSpPr txBox="1"/>
          <p:nvPr>
            <p:ph idx="1" type="body"/>
          </p:nvPr>
        </p:nvSpPr>
        <p:spPr>
          <a:xfrm>
            <a:off x="725550" y="1243625"/>
            <a:ext cx="45066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097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n" u="sng">
                <a:solidFill>
                  <a:schemeClr val="hlink"/>
                </a:solidFill>
                <a:hlinkClick r:id="rId3"/>
              </a:rPr>
              <a:t>Free promotional material</a:t>
            </a:r>
            <a:r>
              <a:rPr lang="en">
                <a:solidFill>
                  <a:srgbClr val="595959"/>
                </a:solidFill>
              </a:rPr>
              <a:t> such as colorful social media posts, bookmarks, flyers, and more!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How-to articles and tutorial videos on each feature of</a:t>
            </a:r>
            <a:r>
              <a:rPr lang="en" u="sng">
                <a:solidFill>
                  <a:schemeClr val="hlink"/>
                </a:solidFill>
                <a:hlinkClick r:id="rId4"/>
              </a:rPr>
              <a:t> </a:t>
            </a:r>
            <a:r>
              <a:rPr i="1" lang="en" u="sng">
                <a:solidFill>
                  <a:schemeClr val="hlink"/>
                </a:solidFill>
                <a:hlinkClick r:id="rId5"/>
              </a:rPr>
              <a:t>Early Learning</a:t>
            </a:r>
            <a:endParaRPr>
              <a:solidFill>
                <a:srgbClr val="595959"/>
              </a:solidFill>
            </a:endParaRPr>
          </a:p>
          <a:p>
            <a:pPr indent="-115569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100"/>
              <a:buChar char="•"/>
            </a:pPr>
            <a:r>
              <a:rPr lang="en">
                <a:solidFill>
                  <a:srgbClr val="595959"/>
                </a:solidFill>
              </a:rPr>
              <a:t>Ideas for use in the classroom &amp; at home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251" name="Google Shape;25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12435">
            <a:off x="6316279" y="332825"/>
            <a:ext cx="2264001" cy="295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8450" y="2799550"/>
            <a:ext cx="3463351" cy="204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75378">
            <a:off x="4966676" y="3176501"/>
            <a:ext cx="1422023" cy="141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/>
        </p:nvSpPr>
        <p:spPr>
          <a:xfrm>
            <a:off x="311700" y="14536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245388"/>
                </a:solidFill>
                <a:latin typeface="Rockwell"/>
                <a:ea typeface="Rockwell"/>
                <a:cs typeface="Rockwell"/>
                <a:sym typeface="Rockwell"/>
              </a:rPr>
              <a:t>Presented by: </a:t>
            </a:r>
            <a:endParaRPr b="1" sz="4400">
              <a:solidFill>
                <a:srgbClr val="245388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9" name="Google Shape;259;p39"/>
          <p:cNvSpPr txBox="1"/>
          <p:nvPr/>
        </p:nvSpPr>
        <p:spPr>
          <a:xfrm>
            <a:off x="311700" y="2077928"/>
            <a:ext cx="8520600" cy="6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0" name="Google Shape;260;p39"/>
          <p:cNvSpPr txBox="1"/>
          <p:nvPr/>
        </p:nvSpPr>
        <p:spPr>
          <a:xfrm>
            <a:off x="1679500" y="3359025"/>
            <a:ext cx="5899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Contact Me!</a:t>
            </a:r>
            <a:endParaRPr sz="2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45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/>
          <p:nvPr/>
        </p:nvSpPr>
        <p:spPr>
          <a:xfrm rot="8687661">
            <a:off x="1802199" y="3634923"/>
            <a:ext cx="415255" cy="131635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2"/>
          <p:cNvSpPr/>
          <p:nvPr/>
        </p:nvSpPr>
        <p:spPr>
          <a:xfrm rot="8687661">
            <a:off x="3179724" y="3686073"/>
            <a:ext cx="415255" cy="131635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74205"/>
            <a:ext cx="9144003" cy="357634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 rot="8687661">
            <a:off x="5994499" y="3827873"/>
            <a:ext cx="415255" cy="131635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3802975" y="1328000"/>
            <a:ext cx="5197500" cy="21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6002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Developed with experts in Early Childhood education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Entire site has read-aloud capability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Easy to recognize icons and multiple access points allow even the youngest users to navigate independently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Word-by-word highlight during reading helps </a:t>
            </a:r>
            <a:r>
              <a:rPr lang="en" sz="1800">
                <a:solidFill>
                  <a:srgbClr val="595959"/>
                </a:solidFill>
              </a:rPr>
              <a:t>pre-emergent</a:t>
            </a:r>
            <a:r>
              <a:rPr lang="en" sz="1800">
                <a:solidFill>
                  <a:srgbClr val="595959"/>
                </a:solidFill>
              </a:rPr>
              <a:t> readers recognize words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Device agnostic - great on tablets! </a:t>
            </a:r>
            <a:endParaRPr sz="18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b="27310" l="2805" r="76455" t="26727"/>
          <a:stretch/>
        </p:blipFill>
        <p:spPr>
          <a:xfrm>
            <a:off x="335725" y="1491075"/>
            <a:ext cx="3080925" cy="21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>
            <p:ph type="title"/>
          </p:nvPr>
        </p:nvSpPr>
        <p:spPr>
          <a:xfrm>
            <a:off x="0" y="228600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340"/>
              <a:buFont typeface="Montserrat"/>
              <a:buNone/>
            </a:pPr>
            <a:r>
              <a:rPr lang="en" sz="3770">
                <a:solidFill>
                  <a:srgbClr val="DC3082"/>
                </a:solidFill>
              </a:rPr>
              <a:t>Site design</a:t>
            </a:r>
            <a:endParaRPr sz="3770">
              <a:solidFill>
                <a:srgbClr val="DC308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802975" y="1328000"/>
            <a:ext cx="5197500" cy="21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14 Content Worlds cover high interest topics and serve as a child’s first digital encyclopedia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Videos, games, stories, and activities are perfect for disguised learning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Early Learning Basics, a section for building foundational skills such as letters, numbers, counting, and classification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Welcome to Reading, our guided reading program is a collection of 48 leveled books to help teach basic reading skills.  Each comes with a lesson plan.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b="27310" l="2805" r="76455" t="26727"/>
          <a:stretch/>
        </p:blipFill>
        <p:spPr>
          <a:xfrm>
            <a:off x="335725" y="1491075"/>
            <a:ext cx="3080925" cy="21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>
            <p:ph type="title"/>
          </p:nvPr>
        </p:nvSpPr>
        <p:spPr>
          <a:xfrm>
            <a:off x="0" y="228600"/>
            <a:ext cx="9144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340"/>
              <a:buFont typeface="Montserrat"/>
              <a:buNone/>
            </a:pPr>
            <a:r>
              <a:rPr lang="en" sz="3770">
                <a:solidFill>
                  <a:srgbClr val="DC3082"/>
                </a:solidFill>
              </a:rPr>
              <a:t>Content</a:t>
            </a:r>
            <a:endParaRPr sz="3770">
              <a:solidFill>
                <a:srgbClr val="DC308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859775" y="2592550"/>
            <a:ext cx="3167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340"/>
              <a:buFont typeface="Montserrat"/>
              <a:buNone/>
            </a:pPr>
            <a:r>
              <a:rPr lang="en" sz="4470">
                <a:solidFill>
                  <a:srgbClr val="DC3082"/>
                </a:solidFill>
              </a:rPr>
              <a:t>Features and tools to elevate learning</a:t>
            </a:r>
            <a:endParaRPr sz="4470">
              <a:solidFill>
                <a:srgbClr val="DC3082"/>
              </a:solidFill>
            </a:endParaRPr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b="0" l="0" r="27299" t="0"/>
          <a:stretch/>
        </p:blipFill>
        <p:spPr>
          <a:xfrm>
            <a:off x="5448925" y="952675"/>
            <a:ext cx="3949198" cy="305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631335" y="332815"/>
            <a:ext cx="41793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Content Worlds</a:t>
            </a:r>
            <a:endParaRPr sz="3000">
              <a:solidFill>
                <a:srgbClr val="DC3082"/>
              </a:solidFill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703125" y="1759700"/>
            <a:ext cx="3682200" cy="21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6002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14 categories related to the interests of young learners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Feature a wealth of expository content and serve as a child’s first interactive, visual online encyclopedia.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Consistent format between each content world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Explore topics through multiple formats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950" y="991125"/>
            <a:ext cx="4038323" cy="304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631335" y="332815"/>
            <a:ext cx="41793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Videos</a:t>
            </a:r>
            <a:endParaRPr sz="3000">
              <a:solidFill>
                <a:srgbClr val="DC3082"/>
              </a:solidFill>
            </a:endParaRPr>
          </a:p>
        </p:txBody>
      </p:sp>
      <p:sp>
        <p:nvSpPr>
          <p:cNvPr id="168" name="Google Shape;168;p27"/>
          <p:cNvSpPr txBox="1"/>
          <p:nvPr/>
        </p:nvSpPr>
        <p:spPr>
          <a:xfrm>
            <a:off x="703125" y="1759700"/>
            <a:ext cx="3682200" cy="21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6002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Organized by topic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Narrated and designed to provide visual, real-world examples of high-interest topics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Short in </a:t>
            </a:r>
            <a:r>
              <a:rPr lang="en" sz="1800">
                <a:solidFill>
                  <a:srgbClr val="595959"/>
                </a:solidFill>
              </a:rPr>
              <a:t>length</a:t>
            </a:r>
            <a:r>
              <a:rPr lang="en" sz="1800">
                <a:solidFill>
                  <a:srgbClr val="595959"/>
                </a:solidFill>
              </a:rPr>
              <a:t> to hold the attention span of young learners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6725" y="965875"/>
            <a:ext cx="3773748" cy="307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631335" y="332815"/>
            <a:ext cx="41793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Games</a:t>
            </a:r>
            <a:endParaRPr sz="3000">
              <a:solidFill>
                <a:srgbClr val="DC3082"/>
              </a:solidFill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8025" y="978025"/>
            <a:ext cx="3725848" cy="30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 txBox="1"/>
          <p:nvPr/>
        </p:nvSpPr>
        <p:spPr>
          <a:xfrm>
            <a:off x="749075" y="1805275"/>
            <a:ext cx="3582000" cy="21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6002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b="1" lang="en" sz="1800">
                <a:solidFill>
                  <a:srgbClr val="595959"/>
                </a:solidFill>
              </a:rPr>
              <a:t>Tracing-</a:t>
            </a:r>
            <a:r>
              <a:rPr lang="en" sz="1800">
                <a:solidFill>
                  <a:srgbClr val="595959"/>
                </a:solidFill>
              </a:rPr>
              <a:t> numbers, letters, sight words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b="1" lang="en" sz="1800">
                <a:solidFill>
                  <a:srgbClr val="595959"/>
                </a:solidFill>
              </a:rPr>
              <a:t>Matching</a:t>
            </a:r>
            <a:r>
              <a:rPr lang="en" sz="1800">
                <a:solidFill>
                  <a:srgbClr val="595959"/>
                </a:solidFill>
              </a:rPr>
              <a:t>- color and pattern recognition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b="1" lang="en" sz="1800">
                <a:solidFill>
                  <a:srgbClr val="595959"/>
                </a:solidFill>
              </a:rPr>
              <a:t>Concentration</a:t>
            </a:r>
            <a:r>
              <a:rPr lang="en" sz="1800">
                <a:solidFill>
                  <a:srgbClr val="595959"/>
                </a:solidFill>
              </a:rPr>
              <a:t>- memory game</a:t>
            </a:r>
            <a:endParaRPr sz="1800">
              <a:solidFill>
                <a:srgbClr val="595959"/>
              </a:solidFill>
            </a:endParaRPr>
          </a:p>
          <a:p>
            <a:pPr indent="-160020" lvl="0" marL="18288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595959"/>
              </a:buClr>
              <a:buSzPts val="1800"/>
              <a:buChar char="•"/>
            </a:pPr>
            <a:r>
              <a:rPr b="1" lang="en" sz="1800">
                <a:solidFill>
                  <a:srgbClr val="595959"/>
                </a:solidFill>
              </a:rPr>
              <a:t>True or false</a:t>
            </a:r>
            <a:r>
              <a:rPr lang="en" sz="1800">
                <a:solidFill>
                  <a:srgbClr val="595959"/>
                </a:solidFill>
              </a:rPr>
              <a:t>- a fun way to learn new facts</a:t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type="title"/>
          </p:nvPr>
        </p:nvSpPr>
        <p:spPr>
          <a:xfrm>
            <a:off x="631335" y="332815"/>
            <a:ext cx="41793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52"/>
              </a:buClr>
              <a:buSzPts val="2600"/>
              <a:buFont typeface="Montserrat"/>
              <a:buNone/>
            </a:pPr>
            <a:r>
              <a:rPr lang="en" sz="3000">
                <a:solidFill>
                  <a:srgbClr val="DC3082"/>
                </a:solidFill>
              </a:rPr>
              <a:t>Stories</a:t>
            </a:r>
            <a:endParaRPr sz="3000">
              <a:solidFill>
                <a:srgbClr val="DC3082"/>
              </a:solidFill>
            </a:endParaRPr>
          </a:p>
        </p:txBody>
      </p:sp>
      <p:sp>
        <p:nvSpPr>
          <p:cNvPr id="182" name="Google Shape;182;p29"/>
          <p:cNvSpPr txBox="1"/>
          <p:nvPr/>
        </p:nvSpPr>
        <p:spPr>
          <a:xfrm>
            <a:off x="703125" y="1759700"/>
            <a:ext cx="3682200" cy="21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6002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Find a variety of stories organized by topic.</a:t>
            </a:r>
            <a:endParaRPr sz="1800">
              <a:solidFill>
                <a:srgbClr val="595959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PT Serif"/>
              <a:buChar char="•"/>
            </a:pPr>
            <a:r>
              <a:rPr lang="en" sz="1800">
                <a:solidFill>
                  <a:srgbClr val="595959"/>
                </a:solidFill>
              </a:rPr>
              <a:t>The 14 Content World’s plus fairy tales and fables, nursery rhymes, and stories in Spanish. 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" sz="1800">
                <a:solidFill>
                  <a:srgbClr val="595959"/>
                </a:solidFill>
              </a:rPr>
              <a:t>Every story can be read-aloud with the click of a button.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83" name="Google Shape;183;p29"/>
          <p:cNvPicPr preferRelativeResize="0"/>
          <p:nvPr/>
        </p:nvPicPr>
        <p:blipFill rotWithShape="1">
          <a:blip r:embed="rId3">
            <a:alphaModFix/>
          </a:blip>
          <a:srcRect b="13770" l="0" r="0" t="0"/>
          <a:stretch/>
        </p:blipFill>
        <p:spPr>
          <a:xfrm>
            <a:off x="5453750" y="958150"/>
            <a:ext cx="3761875" cy="3073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Violet II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